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9" r:id="rId2"/>
    <p:sldId id="260" r:id="rId3"/>
    <p:sldId id="261" r:id="rId4"/>
    <p:sldId id="262" r:id="rId5"/>
    <p:sldId id="263" r:id="rId6"/>
    <p:sldId id="264" r:id="rId7"/>
    <p:sldId id="268" r:id="rId8"/>
    <p:sldId id="269" r:id="rId9"/>
    <p:sldId id="266" r:id="rId10"/>
    <p:sldId id="267" r:id="rId1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8" autoAdjust="0"/>
    <p:restoredTop sz="69051" autoAdjust="0"/>
  </p:normalViewPr>
  <p:slideViewPr>
    <p:cSldViewPr>
      <p:cViewPr varScale="1">
        <p:scale>
          <a:sx n="44" d="100"/>
          <a:sy n="44" d="100"/>
        </p:scale>
        <p:origin x="2800" y="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E2768-CE80-424B-AAFE-C96DE11CCC91}" type="datetimeFigureOut">
              <a:rPr lang="en-US" smtClean="0"/>
              <a:t>1/21/25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75A68-C388-41D6-9417-52C5C93B1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05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175A68-C388-41D6-9417-52C5C93B18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450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Andrew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Talking Points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State the project objectives: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Analyze food delivery trends.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Load and manage data using PostgreSQL.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Generate actionable insights through SQL queries and EDA in Python.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Highlight the importance: "This analysis aims to help restaurants optimize operations and customer retention."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175A68-C388-41D6-9417-52C5C93B18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97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3D6E6-05A1-75F0-E9D7-633FFC9D6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3BA0A6-FAD3-453B-98CB-BBFA4E560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E7998D-30A0-041E-84B6-3BB2302BE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Dataset preview to bottom of slide</a:t>
            </a:r>
          </a:p>
          <a:p>
            <a:endParaRPr lang="en-US" dirty="0"/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Talking Points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Data sources: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"The dataset consists of food order records, including restaurant details."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Example: 1898 records and 9 key columns.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Tools used: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"Python libraries like Pandas and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SQLAlchemy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were used for data manipulation."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"PostgreSQL and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pgAdmin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handled database tasks."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Provide a quick look at the data structure: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Columns include order IDs, timestamps, cuisine types,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etc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3A97D-1C84-D0B7-65C6-6793D1C62F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175A68-C388-41D6-9417-52C5C93B18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33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454F4-F4BA-D9CA-CB5D-2F0853ACA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8B0240-FED4-B51A-DD8F-62E8858DC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F01DBC-876D-EB53-42FD-C802B67E7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Talking Points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Walk through the steps: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"Loaded raw CSV data into Pandas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DataFrames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."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"Handled missing values, corrected data types, and removed duplicates."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Example: Show before-and-after summaries or describe key changes in column types.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Emphasize challenges: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"Managing inconsistencies in restaurant names and missing timestamps was crucial."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1EE8C-9B83-B2A0-8D11-45D1672DC7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175A68-C388-41D6-9417-52C5C93B18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98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C26B6-B9D3-1921-4F7C-B9AD2B5E9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2FCCE5-D49B-3B14-E632-2A8C3DA1DE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867432-7589-B59B-84F4-E8C24C7C9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screenshots of tables or code snippets </a:t>
            </a:r>
          </a:p>
          <a:p>
            <a:endParaRPr lang="en-US" dirty="0"/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Talking Points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Explain the integration process: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"Created database tables for restaurants and orders in PostgreSQL."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"Used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SQLAlchemy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and psycopg2 for seamless data transfer from Python."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Mention validation queries: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Example: SELECT * FROM restaurants;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Highlight advantages: "Storing data in PostgreSQL ensures scalability and faster querying."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D3CB1-9CFF-AF2E-BC35-9E228B40D3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175A68-C388-41D6-9417-52C5C93B18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44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5BC2F-C3F7-8BA0-20A9-8AFA448D8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89283C-5888-1D6C-B7DD-9622775418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84768A-5307-4C17-CB9F-30EB9AAA2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barcharts</a:t>
            </a:r>
            <a:endParaRPr lang="en-US" dirty="0"/>
          </a:p>
          <a:p>
            <a:endParaRPr lang="en-US" dirty="0"/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Talking Points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Share visualizations from the notebook: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"Identified the most ordered dishes and peak delivery times."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"Analyzed top-performing restaurants based on order frequency."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Discuss key observations: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Example: "Italian cuisine accounted for 30% of all orders."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F209C-733D-342C-4E28-A73D198DE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175A68-C388-41D6-9417-52C5C93B18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85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7750E-5DAF-87EB-AFEC-C76369791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BCA17-09CA-3166-9C94-598DC6325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B62E93-1884-D972-25ED-AD69D9996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rationale</a:t>
            </a:r>
          </a:p>
          <a:p>
            <a:endParaRPr lang="en-US" dirty="0"/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Talking Points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Expand marketing during peak times: "Focus on weekends to maximize ROI."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Promotions: "Highlight popular dishes, like Italian cuisine, in campaigns."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Operational improvements: "Streamline delivery operations for high-demand hours."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F04C3-9B6D-8350-BADB-77C2E51C32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175A68-C388-41D6-9417-52C5C93B18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2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9290D-B133-4A50-719B-9B5B8371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398733-E4B3-CAC0-4F16-C377F7AD0D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551666-A1AB-EBC8-DEFE-7728C732D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Andrew</a:t>
            </a: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Talking Points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Challenges: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"Dealing with inconsistent data formats and missing values."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"Optimizing SQL queries for faster performance."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Learnings: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"Gained hands-on experience with PostgreSQL and data cleaning techniques."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2C168-1D91-B1F0-EAD9-B639517E9A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175A68-C388-41D6-9417-52C5C93B18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8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hyperlink" Target="https://commons.wikimedia.org/wiki/File:Greenwich_clock_1-manipulated.jp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jpe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hyperlink" Target="https://www.pikist.com/free-photo-sqpm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D1878D-3EA4-1178-58AD-42E5C1D07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5943" y="-16329"/>
            <a:ext cx="18483943" cy="122649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B01FC5-EE27-39D4-385B-A5C889414723}"/>
              </a:ext>
            </a:extLst>
          </p:cNvPr>
          <p:cNvSpPr/>
          <p:nvPr/>
        </p:nvSpPr>
        <p:spPr>
          <a:xfrm>
            <a:off x="-195943" y="-1"/>
            <a:ext cx="18483943" cy="1226490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D573B5-E310-9792-5E1A-F862B3B494EE}"/>
              </a:ext>
            </a:extLst>
          </p:cNvPr>
          <p:cNvSpPr txBox="1"/>
          <p:nvPr/>
        </p:nvSpPr>
        <p:spPr>
          <a:xfrm>
            <a:off x="3531874" y="434519"/>
            <a:ext cx="123177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</a:rPr>
              <a:t>New York City 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</a:rPr>
              <a:t>Optimizing Food Delivery Performance Through Data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Group 9: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Andrew Meza, Christian Molina, Erick Dominguez, Amy Slaton, Jade Russell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29D56-31D6-BC64-D043-8D2319EE1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93" y="6065874"/>
            <a:ext cx="3805432" cy="2647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92BC25-6F88-856A-CA9C-E8FDDA53E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242" y="6081940"/>
            <a:ext cx="3805432" cy="2647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4B17AE-A145-29C7-5529-8D7796417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6592" y="6065874"/>
            <a:ext cx="3976048" cy="2680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D2FCA2-0528-B37D-C23C-ACC2E6DB2D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9558" y="6072478"/>
            <a:ext cx="3658664" cy="26413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8558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6E3C5-7224-2E3A-8572-15648D237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46F12-92BD-4343-2F49-D745FB076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5943" y="-16329"/>
            <a:ext cx="18483943" cy="122649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1C6CB8-4275-850B-58E2-601CAD6076C7}"/>
              </a:ext>
            </a:extLst>
          </p:cNvPr>
          <p:cNvSpPr/>
          <p:nvPr/>
        </p:nvSpPr>
        <p:spPr>
          <a:xfrm>
            <a:off x="-195944" y="-245354"/>
            <a:ext cx="18483943" cy="1226490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E224E-3A1F-61F8-1455-69553B72C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791" y="2907474"/>
            <a:ext cx="9222445" cy="64172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0169F6-4716-240C-66DE-FA5EEFD9A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630" y="-7216613"/>
            <a:ext cx="3658664" cy="26413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B97C61-23AC-A686-CA77-7DD080547557}"/>
              </a:ext>
            </a:extLst>
          </p:cNvPr>
          <p:cNvSpPr txBox="1"/>
          <p:nvPr/>
        </p:nvSpPr>
        <p:spPr>
          <a:xfrm>
            <a:off x="9271792" y="600508"/>
            <a:ext cx="8254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Challenges and Learnings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539AD7-BB4B-BF75-2A48-DC8EFDF431A7}"/>
              </a:ext>
            </a:extLst>
          </p:cNvPr>
          <p:cNvSpPr txBox="1"/>
          <p:nvPr/>
        </p:nvSpPr>
        <p:spPr>
          <a:xfrm>
            <a:off x="9330806" y="2233008"/>
            <a:ext cx="89571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Data cleaning complexities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Optimizing PostgreSQL queries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Key takeaways from the project </a:t>
            </a:r>
          </a:p>
        </p:txBody>
      </p:sp>
    </p:spTree>
    <p:extLst>
      <p:ext uri="{BB962C8B-B14F-4D97-AF65-F5344CB8AC3E}">
        <p14:creationId xmlns:p14="http://schemas.microsoft.com/office/powerpoint/2010/main" val="279737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9ABC4-D9AF-D109-D24F-344CE42D2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4D96A7-E56D-95DC-4A2E-5A6AFF742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5943" y="-16329"/>
            <a:ext cx="18483943" cy="122649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67355B-3597-B5C2-6DFE-96631DA2324F}"/>
              </a:ext>
            </a:extLst>
          </p:cNvPr>
          <p:cNvSpPr/>
          <p:nvPr/>
        </p:nvSpPr>
        <p:spPr>
          <a:xfrm>
            <a:off x="-195944" y="-184394"/>
            <a:ext cx="18483943" cy="1226490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5AF49-0555-9774-B947-749E486C0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406814"/>
            <a:ext cx="6368143" cy="8379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994210-3B17-F041-9947-ECD9EC6A1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503963" y="-1524436"/>
            <a:ext cx="3976048" cy="26800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660E4-0F01-9E30-D958-88AF44C8A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630" y="-7216613"/>
            <a:ext cx="3658664" cy="26413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EB9C11-5253-2959-1CF0-854C6A6B39E1}"/>
              </a:ext>
            </a:extLst>
          </p:cNvPr>
          <p:cNvSpPr txBox="1"/>
          <p:nvPr/>
        </p:nvSpPr>
        <p:spPr>
          <a:xfrm>
            <a:off x="5638800" y="103968"/>
            <a:ext cx="6308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</a:rPr>
              <a:t>Objective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8D3234-39CD-9CF6-C126-83C1895110F5}"/>
              </a:ext>
            </a:extLst>
          </p:cNvPr>
          <p:cNvSpPr txBox="1"/>
          <p:nvPr/>
        </p:nvSpPr>
        <p:spPr>
          <a:xfrm>
            <a:off x="8077200" y="1714500"/>
            <a:ext cx="8888481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Analyze Food delivery data for trends and performance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Load and manage data in PostgreSQL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Generate actionable insights using SQL queries</a:t>
            </a:r>
          </a:p>
        </p:txBody>
      </p:sp>
    </p:spTree>
    <p:extLst>
      <p:ext uri="{BB962C8B-B14F-4D97-AF65-F5344CB8AC3E}">
        <p14:creationId xmlns:p14="http://schemas.microsoft.com/office/powerpoint/2010/main" val="137332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F2A93-950A-765C-98A1-1465E2FC7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BC5115-BBED-86A8-31DC-F520AC29E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5943" y="-16329"/>
            <a:ext cx="18483943" cy="122649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89DCAA-8CD8-E206-6AAC-3F1316AEDD75}"/>
              </a:ext>
            </a:extLst>
          </p:cNvPr>
          <p:cNvSpPr/>
          <p:nvPr/>
        </p:nvSpPr>
        <p:spPr>
          <a:xfrm>
            <a:off x="-195944" y="-16330"/>
            <a:ext cx="18483943" cy="1226490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0D913-DB97-6B0B-DCBA-E5772E9F4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30" y="10466614"/>
            <a:ext cx="4294547" cy="29882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29D46A-ABFE-0743-8345-15868F3EF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699" y="332630"/>
            <a:ext cx="8816888" cy="6135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C00B2-C0BB-EE23-43BB-4BF9A4442403}"/>
              </a:ext>
            </a:extLst>
          </p:cNvPr>
          <p:cNvSpPr txBox="1"/>
          <p:nvPr/>
        </p:nvSpPr>
        <p:spPr>
          <a:xfrm>
            <a:off x="9372600" y="332630"/>
            <a:ext cx="8458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Data Sources and Tools</a:t>
            </a:r>
          </a:p>
          <a:p>
            <a:pPr algn="ctr"/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151846-D5C2-062B-4B3A-EE4BAD2C36E5}"/>
              </a:ext>
            </a:extLst>
          </p:cNvPr>
          <p:cNvSpPr txBox="1"/>
          <p:nvPr/>
        </p:nvSpPr>
        <p:spPr>
          <a:xfrm>
            <a:off x="9518006" y="2420461"/>
            <a:ext cx="8769993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Data: Food orders and restaurant information (CSV files)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Tools Used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Python: Pandas, NumPy, </a:t>
            </a:r>
            <a:r>
              <a:rPr lang="en-US" sz="4000" dirty="0" err="1">
                <a:solidFill>
                  <a:schemeClr val="bg1"/>
                </a:solidFill>
              </a:rPr>
              <a:t>SQLAlchemy</a:t>
            </a:r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PostgreSQL and </a:t>
            </a:r>
            <a:r>
              <a:rPr lang="en-US" sz="4000" dirty="0" err="1">
                <a:solidFill>
                  <a:schemeClr val="bg1"/>
                </a:solidFill>
              </a:rPr>
              <a:t>pgAdmin</a:t>
            </a:r>
            <a:endParaRPr lang="en-US" sz="4000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Dataset Overview: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Number of Records: 1898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Key Columns: 9</a:t>
            </a:r>
          </a:p>
          <a:p>
            <a:pPr algn="ctr"/>
            <a:endParaRPr lang="en-US" sz="6000" dirty="0">
              <a:solidFill>
                <a:schemeClr val="bg1"/>
              </a:solidFill>
            </a:endParaRPr>
          </a:p>
          <a:p>
            <a:pPr algn="ctr"/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498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ADD21-FD2A-F255-EE58-148006FF7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860E24-280E-B587-ADF3-62A18E896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5943" y="-16329"/>
            <a:ext cx="18483943" cy="122649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7D902E-D65B-A1C4-B7AF-DFF1C5E8F433}"/>
              </a:ext>
            </a:extLst>
          </p:cNvPr>
          <p:cNvSpPr/>
          <p:nvPr/>
        </p:nvSpPr>
        <p:spPr>
          <a:xfrm>
            <a:off x="-195943" y="-19794"/>
            <a:ext cx="18483943" cy="1226490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53D98-096C-91FE-A386-9184A3EAE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487400" y="13830300"/>
            <a:ext cx="4294547" cy="29882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B96CC7-762C-D1DC-9234-197AF13F0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89" y="10259786"/>
            <a:ext cx="4385814" cy="3051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DC99E7-C791-246B-4ED3-8F6B49374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0" y="1527197"/>
            <a:ext cx="8840561" cy="5959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602F3B-191C-D7E1-732D-CE951993340A}"/>
              </a:ext>
            </a:extLst>
          </p:cNvPr>
          <p:cNvSpPr txBox="1"/>
          <p:nvPr/>
        </p:nvSpPr>
        <p:spPr>
          <a:xfrm>
            <a:off x="3477532" y="207713"/>
            <a:ext cx="11125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Data Cleaning and Transformation </a:t>
            </a:r>
          </a:p>
          <a:p>
            <a:pPr algn="ctr"/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AD2BC2-17FE-21D7-D036-49ACD3121DF3}"/>
              </a:ext>
            </a:extLst>
          </p:cNvPr>
          <p:cNvSpPr txBox="1"/>
          <p:nvPr/>
        </p:nvSpPr>
        <p:spPr>
          <a:xfrm>
            <a:off x="8991600" y="1730816"/>
            <a:ext cx="909682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Imported CSV Files into Pandas </a:t>
            </a:r>
            <a:r>
              <a:rPr lang="en-US" sz="4000" dirty="0" err="1">
                <a:solidFill>
                  <a:schemeClr val="bg1"/>
                </a:solidFill>
              </a:rPr>
              <a:t>DataFrames</a:t>
            </a:r>
            <a:endParaRPr lang="en-US" sz="40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Transformed data for PostgreSQL combability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Performed Data Cleaning</a:t>
            </a:r>
          </a:p>
          <a:p>
            <a:pPr marL="1314450" lvl="1" indent="-857250">
              <a:buFont typeface="Wingdings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Handled Missing Values</a:t>
            </a:r>
          </a:p>
          <a:p>
            <a:pPr marL="1314450" lvl="1" indent="-857250">
              <a:buFont typeface="Wingdings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Corrected Data Types</a:t>
            </a:r>
          </a:p>
          <a:p>
            <a:pPr marL="1314450" lvl="1" indent="-857250">
              <a:buFont typeface="Wingdings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</a:rPr>
              <a:t>Removed Duplicates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607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C8C82-63E9-F375-4A12-81D2D816F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531E7A-63E3-678C-4F6D-0C5B215F3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5943" y="-16329"/>
            <a:ext cx="18483943" cy="122649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8EC0BE-4B28-84A6-079D-F9C4938FA0F3}"/>
              </a:ext>
            </a:extLst>
          </p:cNvPr>
          <p:cNvSpPr/>
          <p:nvPr/>
        </p:nvSpPr>
        <p:spPr>
          <a:xfrm>
            <a:off x="-195944" y="0"/>
            <a:ext cx="18483943" cy="1226490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C5A8C-DD4A-D32F-2EC7-4141A3698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573000" y="16040100"/>
            <a:ext cx="4294547" cy="29882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67041C-7F99-2660-9D5D-2E0C910E1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765907" y="11315700"/>
            <a:ext cx="4385814" cy="3051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CBABBB-DBE7-F5F4-7B29-D958CA75E4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89" y="10281557"/>
            <a:ext cx="5210260" cy="3512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EF5465-C618-FCEB-B6EF-5E36CE4CB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16" y="3122801"/>
            <a:ext cx="8952210" cy="64629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1C664-7E46-C491-40D5-511D4FC80E6E}"/>
              </a:ext>
            </a:extLst>
          </p:cNvPr>
          <p:cNvSpPr txBox="1"/>
          <p:nvPr/>
        </p:nvSpPr>
        <p:spPr>
          <a:xfrm>
            <a:off x="5266812" y="458685"/>
            <a:ext cx="75584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PostgreSQL Integration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6DA704-BD5D-016A-7749-6ED5618B5330}"/>
              </a:ext>
            </a:extLst>
          </p:cNvPr>
          <p:cNvSpPr txBox="1"/>
          <p:nvPr/>
        </p:nvSpPr>
        <p:spPr>
          <a:xfrm>
            <a:off x="8763000" y="1701463"/>
            <a:ext cx="96774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Database tables created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Restaurants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Orders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Process for loading data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endParaRPr lang="en-US" sz="6000" dirty="0">
              <a:solidFill>
                <a:schemeClr val="bg1"/>
              </a:solidFill>
            </a:endParaRPr>
          </a:p>
          <a:p>
            <a:pPr lvl="1"/>
            <a:r>
              <a:rPr lang="en-US" sz="6000" dirty="0">
                <a:solidFill>
                  <a:schemeClr val="bg1"/>
                </a:solidFill>
              </a:rPr>
              <a:t>Python libraries: </a:t>
            </a:r>
            <a:r>
              <a:rPr lang="en-US" sz="6000" dirty="0" err="1">
                <a:solidFill>
                  <a:schemeClr val="bg1"/>
                </a:solidFill>
              </a:rPr>
              <a:t>SQLAlchemy</a:t>
            </a:r>
            <a:r>
              <a:rPr lang="en-US" sz="6000" dirty="0">
                <a:solidFill>
                  <a:schemeClr val="bg1"/>
                </a:solidFill>
              </a:rPr>
              <a:t>, psycopg2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</a:rPr>
              <a:t>SQL Queries for validation </a:t>
            </a:r>
          </a:p>
        </p:txBody>
      </p:sp>
    </p:spTree>
    <p:extLst>
      <p:ext uri="{BB962C8B-B14F-4D97-AF65-F5344CB8AC3E}">
        <p14:creationId xmlns:p14="http://schemas.microsoft.com/office/powerpoint/2010/main" val="1072801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EB3AA-E727-7100-F489-B5D4964A3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B9A069-41B3-FB94-F17B-37A801E5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5943" y="-16329"/>
            <a:ext cx="18483943" cy="122649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2523E4-E382-5723-297C-8BE8E3F4B2D5}"/>
              </a:ext>
            </a:extLst>
          </p:cNvPr>
          <p:cNvSpPr/>
          <p:nvPr/>
        </p:nvSpPr>
        <p:spPr>
          <a:xfrm>
            <a:off x="-195943" y="-19794"/>
            <a:ext cx="18483943" cy="1226490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1A760-507E-2441-C96A-7165A312C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573000" y="16040100"/>
            <a:ext cx="4294547" cy="29882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67C74E-B2E0-9C0F-7168-3D3F7EA86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765907" y="11315700"/>
            <a:ext cx="4385814" cy="3051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DBA966-E914-4DF4-7D76-4C18AFB8E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734800" y="18113832"/>
            <a:ext cx="5210260" cy="3512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80D93A-D01F-BCD6-84DE-1E88C1C80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190" y="10850115"/>
            <a:ext cx="5189839" cy="3746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20396D-2876-544E-4657-68335BB565E1}"/>
              </a:ext>
            </a:extLst>
          </p:cNvPr>
          <p:cNvSpPr txBox="1"/>
          <p:nvPr/>
        </p:nvSpPr>
        <p:spPr>
          <a:xfrm>
            <a:off x="3505200" y="295920"/>
            <a:ext cx="1082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Exploratory Data Analysis (EDA)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803940-62AA-19D0-C951-54A3871466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415" y="3247358"/>
            <a:ext cx="6589387" cy="43847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42CBEE-CDEE-CC7A-6ED8-83731F9DEB9D}"/>
              </a:ext>
            </a:extLst>
          </p:cNvPr>
          <p:cNvSpPr txBox="1"/>
          <p:nvPr/>
        </p:nvSpPr>
        <p:spPr>
          <a:xfrm>
            <a:off x="7772400" y="1598432"/>
            <a:ext cx="10515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Identified trends in food orders</a:t>
            </a:r>
          </a:p>
          <a:p>
            <a:endParaRPr lang="en-US" sz="5400" b="1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1"/>
                </a:solidFill>
              </a:rPr>
              <a:t>Most  ordered cuisines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5400" b="1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1"/>
                </a:solidFill>
              </a:rPr>
              <a:t>Peak Delivery Times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5400" b="1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b="1">
                <a:solidFill>
                  <a:schemeClr val="bg1"/>
                </a:solidFill>
              </a:rPr>
              <a:t>Top-performing restaurants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47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A14B1-F986-E2A2-F3F0-F797BDE86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2" y="816653"/>
            <a:ext cx="13532955" cy="8356598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4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271D4C-1931-CC8F-D7CE-F4291B580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749" y="1717952"/>
            <a:ext cx="13068502" cy="68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95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0A96A-9C5C-EE83-2F45-85AACCC2E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503B7C-C1B0-707B-56FD-4F077DC3F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5943" y="-16329"/>
            <a:ext cx="18483943" cy="122649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ABFA0B-646B-A014-6DF9-576332656253}"/>
              </a:ext>
            </a:extLst>
          </p:cNvPr>
          <p:cNvSpPr/>
          <p:nvPr/>
        </p:nvSpPr>
        <p:spPr>
          <a:xfrm>
            <a:off x="-195943" y="-19794"/>
            <a:ext cx="18483943" cy="1226490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7B0553-FE0A-8B16-84F5-A8C816B5B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573000" y="16040100"/>
            <a:ext cx="4294547" cy="29882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C38816-0BA0-CD92-9085-0EC697334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765907" y="11315700"/>
            <a:ext cx="4385814" cy="3051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B4E3E2-9618-5DF6-0FF0-9AD8C27D9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734800" y="18113832"/>
            <a:ext cx="5210260" cy="3512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F1804C-2498-2783-6A18-5A6D99DE0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7762839" y="16123071"/>
            <a:ext cx="5189839" cy="3746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7715EE-CCB8-0332-75D4-D142C0ADCDBC}"/>
              </a:ext>
            </a:extLst>
          </p:cNvPr>
          <p:cNvSpPr txBox="1"/>
          <p:nvPr/>
        </p:nvSpPr>
        <p:spPr>
          <a:xfrm>
            <a:off x="5105400" y="695186"/>
            <a:ext cx="662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Recommendations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238A6A-1EB5-255E-D36B-0CADD3530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7536425" y="18966412"/>
            <a:ext cx="6419024" cy="4271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1FDBDC-D807-3A98-E5A0-901611CEAE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00" y="10175837"/>
            <a:ext cx="6281162" cy="4191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D54E6-2E8E-3776-D81B-C19AE2228D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70" y="2857500"/>
            <a:ext cx="9078230" cy="60457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BE5BF7-56D7-898F-2E72-2D1CD03D2690}"/>
              </a:ext>
            </a:extLst>
          </p:cNvPr>
          <p:cNvSpPr txBox="1"/>
          <p:nvPr/>
        </p:nvSpPr>
        <p:spPr>
          <a:xfrm>
            <a:off x="8904970" y="2019298"/>
            <a:ext cx="938303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Expand marketing efforts during peak times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54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5400" dirty="0">
              <a:solidFill>
                <a:schemeClr val="bg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Focus on popular </a:t>
            </a:r>
          </a:p>
          <a:p>
            <a:r>
              <a:rPr lang="en-US" sz="5400" dirty="0">
                <a:solidFill>
                  <a:schemeClr val="bg1"/>
                </a:solidFill>
              </a:rPr>
              <a:t>dishes for promotions</a:t>
            </a:r>
          </a:p>
          <a:p>
            <a:endParaRPr lang="en-US" sz="5400" dirty="0">
              <a:solidFill>
                <a:schemeClr val="bg1"/>
              </a:solidFill>
            </a:endParaRPr>
          </a:p>
          <a:p>
            <a:endParaRPr lang="en-US" sz="5400" dirty="0">
              <a:solidFill>
                <a:schemeClr val="bg1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</a:rPr>
              <a:t>Improve delivery efficiency for high-demand periods</a:t>
            </a:r>
          </a:p>
        </p:txBody>
      </p:sp>
      <p:pic>
        <p:nvPicPr>
          <p:cNvPr id="20" name="Picture 19" descr="A clock on a brick wall&#10;&#10;AI-generated content may be incorrect.">
            <a:extLst>
              <a:ext uri="{FF2B5EF4-FFF2-40B4-BE49-F238E27FC236}">
                <a16:creationId xmlns:a16="http://schemas.microsoft.com/office/drawing/2014/main" id="{4A1E4969-89C2-FD9D-E613-D71AFE355DC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5087600" y="2781300"/>
            <a:ext cx="2056941" cy="1832266"/>
          </a:xfrm>
          <a:prstGeom prst="rect">
            <a:avLst/>
          </a:prstGeom>
        </p:spPr>
      </p:pic>
      <p:pic>
        <p:nvPicPr>
          <p:cNvPr id="23" name="Picture 22" descr="A plate of food and salad&#10;&#10;AI-generated content may be incorrect.">
            <a:extLst>
              <a:ext uri="{FF2B5EF4-FFF2-40B4-BE49-F238E27FC236}">
                <a16:creationId xmlns:a16="http://schemas.microsoft.com/office/drawing/2014/main" id="{A6033CBA-628E-7A2E-E4F5-3238753AF8A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5392400" y="5032186"/>
            <a:ext cx="2155376" cy="323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89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</TotalTime>
  <Words>572</Words>
  <Application>Microsoft Macintosh PowerPoint</Application>
  <PresentationFormat>Custom</PresentationFormat>
  <Paragraphs>118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Amy Slaton</dc:creator>
  <cp:lastModifiedBy>Andrew Meza</cp:lastModifiedBy>
  <cp:revision>7</cp:revision>
  <dcterms:created xsi:type="dcterms:W3CDTF">2006-08-16T00:00:00Z</dcterms:created>
  <dcterms:modified xsi:type="dcterms:W3CDTF">2025-01-22T01:45:25Z</dcterms:modified>
  <dc:identifier>DAGU_yJ19d8</dc:identifier>
</cp:coreProperties>
</file>